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80" r:id="rId11"/>
    <p:sldId id="266" r:id="rId12"/>
    <p:sldId id="267" r:id="rId13"/>
    <p:sldId id="268" r:id="rId14"/>
    <p:sldId id="269" r:id="rId15"/>
    <p:sldId id="270" r:id="rId16"/>
    <p:sldId id="271" r:id="rId17"/>
    <p:sldId id="283" r:id="rId18"/>
    <p:sldId id="272" r:id="rId19"/>
    <p:sldId id="282" r:id="rId20"/>
    <p:sldId id="284" r:id="rId21"/>
    <p:sldId id="273" r:id="rId22"/>
    <p:sldId id="274" r:id="rId23"/>
    <p:sldId id="275" r:id="rId24"/>
    <p:sldId id="276" r:id="rId25"/>
    <p:sldId id="277" r:id="rId26"/>
    <p:sldId id="285" r:id="rId27"/>
    <p:sldId id="278" r:id="rId28"/>
    <p:sldId id="27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682800-8269-4D0E-BA62-2ACEFC322849}" type="datetimeFigureOut">
              <a:rPr lang="uk-UA" smtClean="0"/>
              <a:t>21.10.2023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BD39EA-575B-473E-9BBC-132940E8506D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75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2800-8269-4D0E-BA62-2ACEFC322849}" type="datetimeFigureOut">
              <a:rPr lang="uk-UA" smtClean="0"/>
              <a:t>21.10.2023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39EA-575B-473E-9BBC-132940E850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913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2800-8269-4D0E-BA62-2ACEFC322849}" type="datetimeFigureOut">
              <a:rPr lang="uk-UA" smtClean="0"/>
              <a:t>21.10.2023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39EA-575B-473E-9BBC-132940E850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488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2800-8269-4D0E-BA62-2ACEFC322849}" type="datetimeFigureOut">
              <a:rPr lang="uk-UA" smtClean="0"/>
              <a:t>21.10.2023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39EA-575B-473E-9BBC-132940E850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809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2800-8269-4D0E-BA62-2ACEFC322849}" type="datetimeFigureOut">
              <a:rPr lang="uk-UA" smtClean="0"/>
              <a:t>21.10.2023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39EA-575B-473E-9BBC-132940E8506D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017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2800-8269-4D0E-BA62-2ACEFC322849}" type="datetimeFigureOut">
              <a:rPr lang="uk-UA" smtClean="0"/>
              <a:t>21.10.2023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39EA-575B-473E-9BBC-132940E850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155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2800-8269-4D0E-BA62-2ACEFC322849}" type="datetimeFigureOut">
              <a:rPr lang="uk-UA" smtClean="0"/>
              <a:t>21.10.2023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39EA-575B-473E-9BBC-132940E850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438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2800-8269-4D0E-BA62-2ACEFC322849}" type="datetimeFigureOut">
              <a:rPr lang="uk-UA" smtClean="0"/>
              <a:t>21.10.2023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39EA-575B-473E-9BBC-132940E850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855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2800-8269-4D0E-BA62-2ACEFC322849}" type="datetimeFigureOut">
              <a:rPr lang="uk-UA" smtClean="0"/>
              <a:t>21.10.2023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39EA-575B-473E-9BBC-132940E850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133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2800-8269-4D0E-BA62-2ACEFC322849}" type="datetimeFigureOut">
              <a:rPr lang="uk-UA" smtClean="0"/>
              <a:t>21.10.2023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39EA-575B-473E-9BBC-132940E850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211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82800-8269-4D0E-BA62-2ACEFC322849}" type="datetimeFigureOut">
              <a:rPr lang="uk-UA" smtClean="0"/>
              <a:t>21.10.2023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39EA-575B-473E-9BBC-132940E850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962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5682800-8269-4D0E-BA62-2ACEFC322849}" type="datetimeFigureOut">
              <a:rPr lang="uk-UA" smtClean="0"/>
              <a:t>21.10.2023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0BD39EA-575B-473E-9BBC-132940E850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487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tis\Downloads\Ekr_ZPRPP_kursy (1).png">
            <a:extLst>
              <a:ext uri="{FF2B5EF4-FFF2-40B4-BE49-F238E27FC236}">
                <a16:creationId xmlns:a16="http://schemas.microsoft.com/office/drawing/2014/main" xmlns="" id="{91B855C3-1B6A-75EA-38F1-C34C5F934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424" y="72665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B43242F-D86E-172A-E7A1-CCA5CD85E7BA}"/>
              </a:ext>
            </a:extLst>
          </p:cNvPr>
          <p:cNvSpPr txBox="1"/>
          <p:nvPr/>
        </p:nvSpPr>
        <p:spPr>
          <a:xfrm>
            <a:off x="733480" y="1422937"/>
            <a:ext cx="11041960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spc="-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Фаховий</a:t>
            </a:r>
            <a:r>
              <a:rPr lang="ru-RU" sz="2800" spc="-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модуль для </a:t>
            </a:r>
            <a:r>
              <a:rPr lang="ru-RU" sz="2800" spc="-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2800" spc="-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спільноти</a:t>
            </a:r>
            <a:r>
              <a:rPr lang="ru-RU" sz="2800" spc="-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вихователів</a:t>
            </a:r>
            <a:r>
              <a:rPr lang="ru-RU" sz="2800" spc="-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ЗДО ВМТГ</a:t>
            </a:r>
            <a:br>
              <a:rPr lang="ru-RU" sz="2800" spc="-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pc="-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рамках </a:t>
            </a:r>
            <a:r>
              <a:rPr lang="ru-RU" sz="2800" spc="-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sz="2800" spc="-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табору </a:t>
            </a:r>
          </a:p>
          <a:p>
            <a:pPr algn="ctr"/>
            <a:r>
              <a:rPr lang="uk-UA" sz="2800" spc="-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spc="-1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VinBOOTEduCamp</a:t>
            </a:r>
            <a:r>
              <a:rPr lang="en-US" sz="2800" spc="-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spc="-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2023)</a:t>
            </a:r>
            <a:r>
              <a:rPr lang="uk-UA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uk-UA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4000" b="1" dirty="0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Мистецька освіта  як основа  духовного розвитку особистості</a:t>
            </a:r>
            <a:r>
              <a:rPr lang="uk-UA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spc="-1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B96864-27B0-E69F-6E87-2F0A07313960}"/>
              </a:ext>
            </a:extLst>
          </p:cNvPr>
          <p:cNvSpPr txBox="1"/>
          <p:nvPr/>
        </p:nvSpPr>
        <p:spPr>
          <a:xfrm>
            <a:off x="5192615" y="414824"/>
            <a:ext cx="2830647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sz="2400" b="1" spc="-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07 вересня 2023 року</a:t>
            </a:r>
          </a:p>
          <a:p>
            <a:pPr algn="ctr"/>
            <a:endParaRPr lang="ru-RU" sz="2400" b="1" spc="-100" dirty="0">
              <a:solidFill>
                <a:srgbClr val="0000CC"/>
              </a:solidFill>
              <a:latin typeface="Arial Black" pitchFamily="34" charset="0"/>
            </a:endParaRPr>
          </a:p>
        </p:txBody>
      </p:sp>
      <p:pic>
        <p:nvPicPr>
          <p:cNvPr id="7" name="Picture 2" descr="C:\Users\user\Desktop\Новая папка\изображение_viber_2023-06-21_09-07-21-290.jpg">
            <a:extLst>
              <a:ext uri="{FF2B5EF4-FFF2-40B4-BE49-F238E27FC236}">
                <a16:creationId xmlns:a16="http://schemas.microsoft.com/office/drawing/2014/main" xmlns="" id="{4121D454-41EC-BD6E-4162-A243C0AFD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7359" y="4316626"/>
            <a:ext cx="1753022" cy="2236874"/>
          </a:xfrm>
          <a:prstGeom prst="snip2DiagRect">
            <a:avLst/>
          </a:prstGeom>
          <a:solidFill>
            <a:srgbClr val="0000CC"/>
          </a:solidFill>
          <a:ln w="38100" cap="sq">
            <a:solidFill>
              <a:srgbClr val="0000CC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76C1A31-810D-106F-94A9-E7F0A7958926}"/>
              </a:ext>
            </a:extLst>
          </p:cNvPr>
          <p:cNvSpPr txBox="1"/>
          <p:nvPr/>
        </p:nvSpPr>
        <p:spPr>
          <a:xfrm>
            <a:off x="1942520" y="5250397"/>
            <a:ext cx="7155164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Спікер – консультант КУ «ЦПРПП ВМР» Лариса Бондарчук</a:t>
            </a:r>
            <a:endParaRPr lang="ru-RU" sz="2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39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Види мистецької діяльності:</a:t>
            </a:r>
            <a:r>
              <a:rPr lang="uk-UA" sz="8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8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9938" y="2107626"/>
            <a:ext cx="9437077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uk-UA" sz="2400" b="1" i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Художньо-продуктивна, або  образотворча (малювання, ліплення. Аплікація);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uk-UA" sz="2400" b="1" i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Літературна (слухання художніх творів, аналіз художніх текстів, декламування);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uk-UA" sz="2400" b="1" i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Театралізована (глядацька, виконавська);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uk-UA" sz="2400" b="1" i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Музична (співи, слухання музики, музично-ритмічна діяльність, гра на дитячих інструментах;</a:t>
            </a:r>
          </a:p>
          <a:p>
            <a:pPr marL="285750" lvl="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400" b="1" i="1" dirty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Самостійна художня діяльність (художньо-продуктивна, музична, театралізована, художньо-мовленнєва).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D25B6D-7530-F6B4-A67D-27701435CF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633" y="790992"/>
            <a:ext cx="3316764" cy="11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49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3C2CAE-EB1A-2557-572D-A9ADAB9F5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680" y="7620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МЕТОДИ ТА ПРИЙОМИ</a:t>
            </a:r>
            <a:endParaRPr lang="uk-UA" sz="8000" b="1" dirty="0">
              <a:solidFill>
                <a:srgbClr val="0000CC"/>
              </a:solidFill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xmlns="" id="{5B65180A-8C2B-C120-C1F7-3728464DF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26" y="1859280"/>
            <a:ext cx="10024974" cy="4530045"/>
          </a:xfrm>
        </p:spPr>
      </p:pic>
      <p:pic>
        <p:nvPicPr>
          <p:cNvPr id="4" name="Picture 3" descr="C:\Users\metis\Downloads\Ekr_ZPRPP_kursy (1).png">
            <a:extLst>
              <a:ext uri="{FF2B5EF4-FFF2-40B4-BE49-F238E27FC236}">
                <a16:creationId xmlns:a16="http://schemas.microsoft.com/office/drawing/2014/main" xmlns="" id="{C5ECFE5D-5AF4-3C99-A9EA-7C0CEDB48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64" y="289150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49968" y="2555631"/>
            <a:ext cx="643596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4800" b="1" i="1" dirty="0" smtClean="0">
                <a:solidFill>
                  <a:srgbClr val="0000CC"/>
                </a:solidFill>
              </a:rPr>
              <a:t>-</a:t>
            </a:r>
            <a:r>
              <a:rPr lang="uk-UA" sz="4800" b="1" i="1" dirty="0" smtClean="0">
                <a:solidFill>
                  <a:srgbClr val="006600"/>
                </a:solidFill>
              </a:rPr>
              <a:t> </a:t>
            </a:r>
            <a:r>
              <a:rPr lang="uk-UA" sz="4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паузи </a:t>
            </a:r>
            <a:r>
              <a:rPr lang="uk-UA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споглядання </a:t>
            </a:r>
            <a:r>
              <a:rPr lang="uk-UA" sz="4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4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4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паузи </a:t>
            </a:r>
            <a:r>
              <a:rPr lang="uk-UA" sz="4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вслуховування</a:t>
            </a:r>
            <a:endParaRPr lang="ru-RU" sz="4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571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5B4FD4E-4665-EF7A-4181-F8DDA9FABD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1" b="94842" l="9959" r="90657">
                        <a14:foregroundMark x1="29261" y1="9318" x2="29261" y2="9318"/>
                        <a14:foregroundMark x1="56879" y1="5657" x2="56879" y2="5657"/>
                        <a14:foregroundMark x1="34805" y1="92845" x2="34805" y2="92845"/>
                        <a14:foregroundMark x1="81109" y1="95008" x2="81109" y2="95008"/>
                        <a14:foregroundMark x1="90657" y1="82862" x2="90657" y2="82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156" y="152401"/>
            <a:ext cx="4236968" cy="2614392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F08718F9-0ADE-3E68-FBD9-9C69FC062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78" y="2132301"/>
            <a:ext cx="11272519" cy="451305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2800" b="1" i="1" dirty="0" err="1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Теоретичні</a:t>
            </a:r>
            <a:r>
              <a:rPr lang="ru-RU" sz="2800" b="1" i="1" dirty="0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(</a:t>
            </a:r>
            <a:r>
              <a:rPr lang="ru-RU" sz="2800" b="1" i="1" dirty="0" err="1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мистецтвознавчі</a:t>
            </a:r>
            <a:r>
              <a:rPr lang="ru-RU" sz="2800" b="1" i="1" dirty="0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). </a:t>
            </a:r>
            <a:endParaRPr lang="uk-UA" sz="2800" b="1" i="1" dirty="0">
              <a:solidFill>
                <a:srgbClr val="0000CC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uk-UA" sz="2800" b="1" i="1" dirty="0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Практичні (спрямовані на образотворення в різних видах мистецької діяльності), які можуть проводитися у форматі майстерні («Майстерня художника», «Гончарна майстерня», «Дизайнерська майстерня», «Майстерня звуків», «Акторська майстерня». «Театральна майстерня» тощо).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uk-UA" sz="2800" b="1" i="1" dirty="0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Інтегровані (ґрунтуються на синтезі та взаємодії різних видів мистецтва</a:t>
            </a:r>
            <a:r>
              <a:rPr lang="uk-UA" sz="2800" b="1" i="1" dirty="0" smtClean="0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                          </a:t>
            </a:r>
            <a:endParaRPr lang="uk-UA" sz="2800" b="1" i="1" dirty="0">
              <a:solidFill>
                <a:srgbClr val="0000CC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4" name="Picture 3" descr="C:\Users\metis\Downloads\Ekr_ZPRPP_kursy (1).png">
            <a:extLst>
              <a:ext uri="{FF2B5EF4-FFF2-40B4-BE49-F238E27FC236}">
                <a16:creationId xmlns:a16="http://schemas.microsoft.com/office/drawing/2014/main" xmlns="" id="{802E1F7C-3322-8C3B-A530-7DA43B7D4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64" y="289150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B8E8B0-A1C8-427D-18A8-0C53D29883DC}"/>
              </a:ext>
            </a:extLst>
          </p:cNvPr>
          <p:cNvSpPr txBox="1"/>
          <p:nvPr/>
        </p:nvSpPr>
        <p:spPr>
          <a:xfrm>
            <a:off x="2326640" y="920988"/>
            <a:ext cx="70307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Види</a:t>
            </a:r>
            <a:r>
              <a:rPr lang="ru-RU" sz="3200" b="1" dirty="0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мистецьких</a:t>
            </a:r>
            <a:r>
              <a:rPr lang="ru-RU" sz="3200" b="1" dirty="0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або</a:t>
            </a:r>
            <a:r>
              <a:rPr lang="ru-RU" sz="3200" b="1" dirty="0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художньо</a:t>
            </a:r>
            <a:r>
              <a:rPr lang="ru-RU" sz="3200" b="1" dirty="0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– </a:t>
            </a:r>
            <a:r>
              <a:rPr lang="ru-RU" sz="3200" b="1" dirty="0" err="1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педагогічних</a:t>
            </a:r>
            <a:r>
              <a:rPr lang="ru-RU" sz="3200" b="1" dirty="0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спілкувань</a:t>
            </a:r>
            <a:endParaRPr lang="uk-UA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644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D82224-F986-DFD8-1492-49A8661E6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444" y="56347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Алгоритм </a:t>
            </a:r>
            <a:r>
              <a:rPr lang="ru-RU" sz="4000" b="1" dirty="0" err="1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мистецьких</a:t>
            </a:r>
            <a:r>
              <a:rPr lang="ru-RU" sz="4000" b="1" dirty="0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занять</a:t>
            </a:r>
            <a:r>
              <a:rPr lang="uk-UA" sz="4000" b="1" dirty="0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  <a:endParaRPr lang="uk-UA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0A4258E5-C60F-3CBE-EB94-F666C8E75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050" y="1764323"/>
            <a:ext cx="11521440" cy="4511450"/>
          </a:xfrm>
        </p:spPr>
        <p:txBody>
          <a:bodyPr>
            <a:noAutofit/>
          </a:bodyPr>
          <a:lstStyle/>
          <a:p>
            <a:pPr marL="388620" indent="-342900" algn="just">
              <a:lnSpc>
                <a:spcPct val="115000"/>
              </a:lnSpc>
              <a:spcAft>
                <a:spcPts val="800"/>
              </a:spcAft>
              <a:buAutoNum type="arabicParenR"/>
            </a:pPr>
            <a:r>
              <a:rPr lang="ru-RU" sz="2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</a:t>
            </a:r>
            <a:r>
              <a:rPr lang="ru-RU" sz="2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теми. </a:t>
            </a:r>
          </a:p>
          <a:p>
            <a:pPr marL="388620" indent="-342900" algn="just">
              <a:lnSpc>
                <a:spcPct val="115000"/>
              </a:lnSpc>
              <a:spcAft>
                <a:spcPts val="800"/>
              </a:spcAft>
              <a:buAutoNum type="arabicParenR"/>
            </a:pPr>
            <a:r>
              <a:rPr lang="ru-RU" sz="2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Добір</a:t>
            </a:r>
            <a:r>
              <a:rPr lang="ru-RU" sz="2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відповідного</a:t>
            </a:r>
            <a:r>
              <a:rPr lang="ru-RU" sz="2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матеріалу.</a:t>
            </a:r>
          </a:p>
          <a:p>
            <a:pPr marL="388620" indent="-342900" algn="just">
              <a:lnSpc>
                <a:spcPct val="115000"/>
              </a:lnSpc>
              <a:spcAft>
                <a:spcPts val="800"/>
              </a:spcAft>
              <a:buAutoNum type="arabicParenR"/>
            </a:pPr>
            <a:r>
              <a:rPr lang="ru-RU" sz="2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Мотивація</a:t>
            </a:r>
            <a:r>
              <a:rPr lang="ru-RU" sz="2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дітей. </a:t>
            </a:r>
            <a:r>
              <a:rPr lang="ru-RU" sz="2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Продумування</a:t>
            </a:r>
            <a:r>
              <a:rPr lang="ru-RU" sz="2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рефлексійних</a:t>
            </a:r>
            <a:r>
              <a:rPr lang="ru-RU" sz="2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тематичних</a:t>
            </a:r>
            <a:r>
              <a:rPr lang="ru-RU" sz="2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полілогів</a:t>
            </a:r>
            <a:r>
              <a:rPr lang="ru-RU" sz="2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88620" indent="-342900" algn="just">
              <a:lnSpc>
                <a:spcPct val="115000"/>
              </a:lnSpc>
              <a:spcAft>
                <a:spcPts val="800"/>
              </a:spcAft>
              <a:buAutoNum type="arabicParenR"/>
            </a:pPr>
            <a:r>
              <a:rPr lang="ru-RU" sz="2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</a:t>
            </a:r>
            <a:r>
              <a:rPr lang="ru-RU" sz="2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методів</a:t>
            </a:r>
            <a:r>
              <a:rPr lang="ru-RU" sz="2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прийомів</a:t>
            </a:r>
            <a:r>
              <a:rPr lang="ru-RU" sz="2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r>
              <a:rPr lang="ru-RU" sz="2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«зерном образу». </a:t>
            </a:r>
          </a:p>
          <a:p>
            <a:pPr marL="388620" indent="-342900" algn="just">
              <a:lnSpc>
                <a:spcPct val="115000"/>
              </a:lnSpc>
              <a:spcAft>
                <a:spcPts val="800"/>
              </a:spcAft>
              <a:buAutoNum type="arabicParenR"/>
            </a:pPr>
            <a:r>
              <a:rPr lang="ru-RU" sz="2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Конкретизація</a:t>
            </a:r>
            <a:r>
              <a:rPr lang="ru-RU" sz="2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умов для </a:t>
            </a:r>
            <a:r>
              <a:rPr lang="ru-RU" sz="2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вибору</a:t>
            </a:r>
            <a:r>
              <a:rPr lang="ru-RU" sz="2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дітьми</a:t>
            </a:r>
            <a:r>
              <a:rPr lang="ru-RU" sz="2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інструментів</a:t>
            </a:r>
            <a:r>
              <a:rPr lang="ru-RU" sz="2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</a:t>
            </a:r>
            <a:r>
              <a:rPr lang="ru-RU" sz="2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художнього</a:t>
            </a:r>
            <a:r>
              <a:rPr lang="ru-RU" sz="2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образу </a:t>
            </a:r>
          </a:p>
          <a:p>
            <a:pPr marL="388620" indent="-342900" algn="just">
              <a:lnSpc>
                <a:spcPct val="115000"/>
              </a:lnSpc>
              <a:spcAft>
                <a:spcPts val="800"/>
              </a:spcAft>
              <a:buAutoNum type="arabicParenR"/>
            </a:pPr>
            <a:r>
              <a:rPr lang="ru-RU" sz="2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Вибір</a:t>
            </a:r>
            <a:r>
              <a:rPr lang="ru-RU" sz="2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прийомів</a:t>
            </a:r>
            <a:r>
              <a:rPr lang="ru-RU" sz="2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стимулювання</a:t>
            </a:r>
            <a:r>
              <a:rPr lang="ru-RU" sz="2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дітей до </a:t>
            </a:r>
            <a:r>
              <a:rPr lang="ru-RU" sz="2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</a:t>
            </a:r>
            <a:r>
              <a:rPr lang="ru-RU" sz="2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образу</a:t>
            </a:r>
          </a:p>
          <a:p>
            <a:pPr marL="388620" indent="-342900" algn="just">
              <a:lnSpc>
                <a:spcPct val="115000"/>
              </a:lnSpc>
              <a:spcAft>
                <a:spcPts val="800"/>
              </a:spcAft>
              <a:buAutoNum type="arabicParenR"/>
            </a:pPr>
            <a:r>
              <a:rPr lang="ru-RU" sz="2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Визначення</a:t>
            </a:r>
            <a:r>
              <a:rPr lang="ru-RU" sz="2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формату презентації </a:t>
            </a:r>
            <a:r>
              <a:rPr lang="ru-RU" sz="2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дитячих</a:t>
            </a:r>
            <a:r>
              <a:rPr lang="ru-RU" sz="2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робіт</a:t>
            </a:r>
            <a:endParaRPr lang="ru-RU" sz="2000" b="1" i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8620" indent="-342900" algn="just">
              <a:lnSpc>
                <a:spcPct val="115000"/>
              </a:lnSpc>
              <a:spcAft>
                <a:spcPts val="800"/>
              </a:spcAft>
              <a:buAutoNum type="arabicParenR"/>
            </a:pPr>
            <a:r>
              <a:rPr lang="ru-RU" sz="2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Пошук</a:t>
            </a:r>
            <a:r>
              <a:rPr lang="ru-RU" sz="2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емоційно</a:t>
            </a:r>
            <a:r>
              <a:rPr lang="ru-RU" sz="2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орієнтованих</a:t>
            </a:r>
            <a:r>
              <a:rPr lang="ru-RU" sz="2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прийомів</a:t>
            </a:r>
            <a:r>
              <a:rPr lang="ru-RU" sz="2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закріплення</a:t>
            </a:r>
            <a:r>
              <a:rPr lang="ru-RU" sz="2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вражень</a:t>
            </a:r>
            <a:endParaRPr lang="uk-UA" sz="2000" b="1" i="1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metis\Downloads\Ekr_ZPRPP_kursy (1).png">
            <a:extLst>
              <a:ext uri="{FF2B5EF4-FFF2-40B4-BE49-F238E27FC236}">
                <a16:creationId xmlns:a16="http://schemas.microsoft.com/office/drawing/2014/main" xmlns="" id="{7EC2F0DB-35C3-2162-FFEB-65B388B00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64" y="289150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026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F723310-4056-2324-3E2A-92DD25A23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298881"/>
            <a:ext cx="11541760" cy="62602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EE45CF-FECC-328E-94F4-987BEB86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080" y="2072640"/>
            <a:ext cx="9875520" cy="1356360"/>
          </a:xfrm>
        </p:spPr>
        <p:txBody>
          <a:bodyPr>
            <a:noAutofit/>
          </a:bodyPr>
          <a:lstStyle/>
          <a:p>
            <a:pPr algn="ctr"/>
            <a:r>
              <a:rPr lang="uk-UA" sz="4000" b="1" u="none" strike="noStrike" spc="10" dirty="0">
                <a:solidFill>
                  <a:srgbClr val="92D050"/>
                </a:solidFill>
                <a:effectLst/>
                <a:latin typeface="Comic Sans MS" panose="030F0702030302020204" pitchFamily="66" charset="0"/>
                <a:ea typeface="Constantia" panose="02030602050306030303" pitchFamily="18" charset="0"/>
                <a:cs typeface="Constantia" panose="02030602050306030303" pitchFamily="18" charset="0"/>
              </a:rPr>
              <a:t/>
            </a:r>
            <a:br>
              <a:rPr lang="uk-UA" sz="4000" b="1" u="none" strike="noStrike" spc="10" dirty="0">
                <a:solidFill>
                  <a:srgbClr val="92D050"/>
                </a:solidFill>
                <a:effectLst/>
                <a:latin typeface="Comic Sans MS" panose="030F0702030302020204" pitchFamily="66" charset="0"/>
                <a:ea typeface="Constantia" panose="02030602050306030303" pitchFamily="18" charset="0"/>
                <a:cs typeface="Constantia" panose="02030602050306030303" pitchFamily="18" charset="0"/>
              </a:rPr>
            </a:br>
            <a:r>
              <a:rPr lang="uk-UA" sz="4000" b="1" u="none" strike="noStrike" spc="10" dirty="0">
                <a:solidFill>
                  <a:srgbClr val="92D050"/>
                </a:solidFill>
                <a:effectLst/>
                <a:latin typeface="Comic Sans MS" panose="030F0702030302020204" pitchFamily="66" charset="0"/>
                <a:ea typeface="Constantia" panose="02030602050306030303" pitchFamily="18" charset="0"/>
                <a:cs typeface="Constantia" panose="02030602050306030303" pitchFamily="18" charset="0"/>
              </a:rPr>
              <a:t/>
            </a:r>
            <a:br>
              <a:rPr lang="uk-UA" sz="4000" b="1" u="none" strike="noStrike" spc="10" dirty="0">
                <a:solidFill>
                  <a:srgbClr val="92D050"/>
                </a:solidFill>
                <a:effectLst/>
                <a:latin typeface="Comic Sans MS" panose="030F0702030302020204" pitchFamily="66" charset="0"/>
                <a:ea typeface="Constantia" panose="02030602050306030303" pitchFamily="18" charset="0"/>
                <a:cs typeface="Constantia" panose="02030602050306030303" pitchFamily="18" charset="0"/>
              </a:rPr>
            </a:br>
            <a:r>
              <a:rPr lang="uk-UA" sz="4000" b="1" u="none" strike="noStrike" spc="10" dirty="0">
                <a:solidFill>
                  <a:srgbClr val="92D050"/>
                </a:solidFill>
                <a:effectLst/>
                <a:latin typeface="Comic Sans MS" panose="030F0702030302020204" pitchFamily="66" charset="0"/>
                <a:ea typeface="Constantia" panose="02030602050306030303" pitchFamily="18" charset="0"/>
                <a:cs typeface="Constantia" panose="02030602050306030303" pitchFamily="18" charset="0"/>
              </a:rPr>
              <a:t/>
            </a:r>
            <a:br>
              <a:rPr lang="uk-UA" sz="4000" b="1" u="none" strike="noStrike" spc="10" dirty="0">
                <a:solidFill>
                  <a:srgbClr val="92D050"/>
                </a:solidFill>
                <a:effectLst/>
                <a:latin typeface="Comic Sans MS" panose="030F0702030302020204" pitchFamily="66" charset="0"/>
                <a:ea typeface="Constantia" panose="02030602050306030303" pitchFamily="18" charset="0"/>
                <a:cs typeface="Constantia" panose="02030602050306030303" pitchFamily="18" charset="0"/>
              </a:rPr>
            </a:br>
            <a:r>
              <a:rPr lang="uk-UA" sz="4000" b="1" u="none" strike="noStrike" spc="10" dirty="0">
                <a:solidFill>
                  <a:srgbClr val="0000CC"/>
                </a:solidFill>
                <a:effectLst/>
                <a:latin typeface="Comic Sans MS" panose="030F0702030302020204" pitchFamily="66" charset="0"/>
                <a:ea typeface="Constantia" panose="02030602050306030303" pitchFamily="18" charset="0"/>
                <a:cs typeface="Constantia" panose="02030602050306030303" pitchFamily="18" charset="0"/>
              </a:rPr>
              <a:t/>
            </a:r>
            <a:br>
              <a:rPr lang="uk-UA" sz="4000" b="1" u="none" strike="noStrike" spc="10" dirty="0">
                <a:solidFill>
                  <a:srgbClr val="0000CC"/>
                </a:solidFill>
                <a:effectLst/>
                <a:latin typeface="Comic Sans MS" panose="030F0702030302020204" pitchFamily="66" charset="0"/>
                <a:ea typeface="Constantia" panose="02030602050306030303" pitchFamily="18" charset="0"/>
                <a:cs typeface="Constantia" panose="02030602050306030303" pitchFamily="18" charset="0"/>
              </a:rPr>
            </a:br>
            <a:r>
              <a:rPr lang="uk-UA" sz="4000" b="1" u="none" strike="noStrike" spc="10" dirty="0">
                <a:solidFill>
                  <a:srgbClr val="0000CC"/>
                </a:solidFill>
                <a:effectLst/>
                <a:latin typeface="Times New Roman" pitchFamily="18" charset="0"/>
                <a:ea typeface="Constantia" panose="02030602050306030303" pitchFamily="18" charset="0"/>
                <a:cs typeface="Times New Roman" pitchFamily="18" charset="0"/>
              </a:rPr>
              <a:t>Музично</a:t>
            </a:r>
            <a:br>
              <a:rPr lang="uk-UA" sz="4000" b="1" u="none" strike="noStrike" spc="10" dirty="0">
                <a:solidFill>
                  <a:srgbClr val="0000CC"/>
                </a:solidFill>
                <a:effectLst/>
                <a:latin typeface="Times New Roman" pitchFamily="18" charset="0"/>
                <a:ea typeface="Constantia" panose="02030602050306030303" pitchFamily="18" charset="0"/>
                <a:cs typeface="Times New Roman" pitchFamily="18" charset="0"/>
              </a:rPr>
            </a:br>
            <a:r>
              <a:rPr lang="uk-UA" sz="4000" b="1" u="none" strike="noStrike" spc="10" dirty="0">
                <a:solidFill>
                  <a:srgbClr val="0000CC"/>
                </a:solidFill>
                <a:effectLst/>
                <a:latin typeface="Times New Roman" pitchFamily="18" charset="0"/>
                <a:ea typeface="Constantia" panose="02030602050306030303" pitchFamily="18" charset="0"/>
                <a:cs typeface="Times New Roman" pitchFamily="18" charset="0"/>
              </a:rPr>
              <a:t>-</a:t>
            </a:r>
            <a:br>
              <a:rPr lang="uk-UA" sz="4000" b="1" u="none" strike="noStrike" spc="10" dirty="0">
                <a:solidFill>
                  <a:srgbClr val="0000CC"/>
                </a:solidFill>
                <a:effectLst/>
                <a:latin typeface="Times New Roman" pitchFamily="18" charset="0"/>
                <a:ea typeface="Constantia" panose="02030602050306030303" pitchFamily="18" charset="0"/>
                <a:cs typeface="Times New Roman" pitchFamily="18" charset="0"/>
              </a:rPr>
            </a:br>
            <a:r>
              <a:rPr lang="uk-UA" sz="4000" b="1" u="none" strike="noStrike" spc="10" dirty="0">
                <a:solidFill>
                  <a:srgbClr val="0000CC"/>
                </a:solidFill>
                <a:effectLst/>
                <a:latin typeface="Times New Roman" pitchFamily="18" charset="0"/>
                <a:ea typeface="Constantia" panose="02030602050306030303" pitchFamily="18" charset="0"/>
                <a:cs typeface="Times New Roman" pitchFamily="18" charset="0"/>
              </a:rPr>
              <a:t>театральна </a:t>
            </a:r>
            <a:br>
              <a:rPr lang="uk-UA" sz="4000" b="1" u="none" strike="noStrike" spc="10" dirty="0">
                <a:solidFill>
                  <a:srgbClr val="0000CC"/>
                </a:solidFill>
                <a:effectLst/>
                <a:latin typeface="Times New Roman" pitchFamily="18" charset="0"/>
                <a:ea typeface="Constantia" panose="02030602050306030303" pitchFamily="18" charset="0"/>
                <a:cs typeface="Times New Roman" pitchFamily="18" charset="0"/>
              </a:rPr>
            </a:br>
            <a:r>
              <a:rPr lang="uk-UA" sz="4000" b="1" u="none" strike="noStrike" spc="10" dirty="0">
                <a:solidFill>
                  <a:srgbClr val="0000CC"/>
                </a:solidFill>
                <a:effectLst/>
                <a:latin typeface="Times New Roman" pitchFamily="18" charset="0"/>
                <a:ea typeface="Constantia" panose="02030602050306030303" pitchFamily="18" charset="0"/>
                <a:cs typeface="Times New Roman" pitchFamily="18" charset="0"/>
              </a:rPr>
              <a:t>та літературна вітальня</a:t>
            </a:r>
            <a:r>
              <a:rPr lang="uk-UA" sz="4000" b="1" u="none" strike="noStrike" spc="5" dirty="0">
                <a:solidFill>
                  <a:srgbClr val="0000CC"/>
                </a:solidFill>
                <a:effectLst/>
                <a:latin typeface="Times New Roman" pitchFamily="18" charset="0"/>
                <a:ea typeface="Constantia" panose="02030602050306030303" pitchFamily="18" charset="0"/>
                <a:cs typeface="Times New Roman" pitchFamily="18" charset="0"/>
              </a:rPr>
              <a:t> </a:t>
            </a:r>
            <a:r>
              <a:rPr lang="uk-UA" sz="4000" dirty="0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uk-UA" sz="7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244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820B8E-EFF2-10CD-FD65-815407315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97536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Врахування психологічних особливостей дошкільників</a:t>
            </a:r>
            <a:endParaRPr lang="uk-UA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metis\Downloads\Ekr_ZPRPP_kursy (1).png">
            <a:extLst>
              <a:ext uri="{FF2B5EF4-FFF2-40B4-BE49-F238E27FC236}">
                <a16:creationId xmlns:a16="http://schemas.microsoft.com/office/drawing/2014/main" xmlns="" id="{F3947BFB-1B2E-9CB4-A14B-CA6335FA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64" y="289150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A08DFD1-E04D-8680-CB3D-CA2DFF5EA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493" y="1563955"/>
            <a:ext cx="6343907" cy="540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41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BE2C5-CC4D-47BB-16A6-01D427E0B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13460"/>
            <a:ext cx="9875520" cy="9525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«Гра на </a:t>
            </a:r>
            <a:r>
              <a:rPr lang="ru-RU" sz="4000" b="1" i="1" dirty="0" err="1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дитячих</a:t>
            </a:r>
            <a:r>
              <a:rPr lang="ru-RU" sz="4000" b="1" i="1" dirty="0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музичних</a:t>
            </a:r>
            <a:r>
              <a:rPr lang="ru-RU" sz="4000" b="1" i="1" dirty="0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інструментах</a:t>
            </a:r>
            <a:r>
              <a:rPr lang="ru-RU" sz="3600" b="1" dirty="0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</a:t>
            </a:r>
            <a:endParaRPr lang="uk-UA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metis\Downloads\Ekr_ZPRPP_kursy (1).png">
            <a:extLst>
              <a:ext uri="{FF2B5EF4-FFF2-40B4-BE49-F238E27FC236}">
                <a16:creationId xmlns:a16="http://schemas.microsoft.com/office/drawing/2014/main" xmlns="" id="{597AC916-058A-FB74-AAFE-837D3DFF4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64" y="289150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онсультація для батьків: &quot;Використання музичної гри в життєдіяльності  дитини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2280" y="1781909"/>
            <a:ext cx="4911968" cy="327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3692" y="5110481"/>
            <a:ext cx="91557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означений</a:t>
            </a:r>
            <a:r>
              <a:rPr lang="ru-RU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вид </a:t>
            </a:r>
            <a:r>
              <a:rPr lang="ru-RU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здійснювати­ся</a:t>
            </a:r>
            <a:r>
              <a:rPr lang="ru-RU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музичними</a:t>
            </a:r>
            <a:r>
              <a:rPr lang="ru-RU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керівниками</a:t>
            </a:r>
            <a:r>
              <a:rPr lang="ru-RU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а й </a:t>
            </a:r>
            <a:r>
              <a:rPr lang="ru-RU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вихователями</a:t>
            </a:r>
            <a:endParaRPr lang="ru-RU" sz="3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29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28492" y="347360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рубрики: «</a:t>
            </a:r>
            <a:r>
              <a:rPr lang="ru-RU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Академія</a:t>
            </a:r>
            <a:r>
              <a:rPr lang="ru-RU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свідомого</a:t>
            </a:r>
            <a:r>
              <a:rPr lang="ru-RU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глядача</a:t>
            </a:r>
            <a:r>
              <a:rPr lang="ru-RU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Театральні</a:t>
            </a:r>
            <a:r>
              <a:rPr lang="ru-RU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арабески», </a:t>
            </a:r>
          </a:p>
          <a:p>
            <a:r>
              <a:rPr lang="ru-RU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Театральний</a:t>
            </a:r>
            <a:r>
              <a:rPr lang="ru-RU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простір</a:t>
            </a:r>
            <a:r>
              <a:rPr lang="ru-RU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r>
              <a:rPr lang="ru-RU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Акторська</a:t>
            </a:r>
            <a:r>
              <a:rPr lang="ru-RU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студія</a:t>
            </a:r>
            <a:r>
              <a:rPr lang="ru-RU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031" y="241179"/>
            <a:ext cx="4925524" cy="340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469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8C1157-B6E1-0A25-F4A4-D1B39B61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640" y="563470"/>
            <a:ext cx="9875520" cy="1356360"/>
          </a:xfrm>
        </p:spPr>
        <p:txBody>
          <a:bodyPr>
            <a:normAutofit/>
          </a:bodyPr>
          <a:lstStyle/>
          <a:p>
            <a:r>
              <a:rPr lang="ru-RU" sz="4800" b="1" dirty="0" err="1">
                <a:solidFill>
                  <a:srgbClr val="0000CC"/>
                </a:solidFill>
                <a:effectLst/>
                <a:latin typeface="Times New Roman" pitchFamily="18" charset="0"/>
                <a:ea typeface="Georgia" panose="02040502050405020303" pitchFamily="18" charset="0"/>
                <a:cs typeface="Times New Roman" pitchFamily="18" charset="0"/>
              </a:rPr>
              <a:t>Планування</a:t>
            </a:r>
            <a:r>
              <a:rPr lang="ru-RU" sz="4800" b="1" dirty="0">
                <a:solidFill>
                  <a:srgbClr val="0000CC"/>
                </a:solidFill>
                <a:effectLst/>
                <a:latin typeface="Times New Roman" pitchFamily="18" charset="0"/>
                <a:ea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rgbClr val="0000CC"/>
                </a:solidFill>
                <a:effectLst/>
                <a:latin typeface="Times New Roman" pitchFamily="18" charset="0"/>
                <a:ea typeface="Georgia" panose="02040502050405020303" pitchFamily="18" charset="0"/>
                <a:cs typeface="Times New Roman" pitchFamily="18" charset="0"/>
              </a:rPr>
              <a:t>музики</a:t>
            </a:r>
            <a:endParaRPr lang="uk-UA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85170202-436D-DF3C-4B3F-F68D03F57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480" y="1919830"/>
            <a:ext cx="9872871" cy="4038600"/>
          </a:xfrm>
        </p:spPr>
        <p:txBody>
          <a:bodyPr>
            <a:normAutofit/>
          </a:bodyPr>
          <a:lstStyle/>
          <a:p>
            <a:r>
              <a:rPr lang="ru-RU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Georgia" panose="02040502050405020303" pitchFamily="18" charset="0"/>
              </a:rPr>
              <a:t>О</a:t>
            </a:r>
            <a:r>
              <a:rPr lang="ru-RU" sz="3600" b="1" i="1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бмежується</a:t>
            </a:r>
            <a:r>
              <a:rPr lang="ru-RU" sz="3600" b="1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ru-RU" sz="36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лише</a:t>
            </a:r>
            <a:r>
              <a:rPr lang="ru-RU" sz="36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ru-RU" sz="36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музичною</a:t>
            </a:r>
            <a:r>
              <a:rPr lang="ru-RU" sz="36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 залою - </a:t>
            </a:r>
          </a:p>
          <a:p>
            <a:endParaRPr lang="ru-RU" sz="3600" b="1" i="1" dirty="0">
              <a:solidFill>
                <a:srgbClr val="0000CC"/>
              </a:solidFill>
              <a:latin typeface="Times New Roman" panose="02020603050405020304" pitchFamily="18" charset="0"/>
              <a:ea typeface="Georgia" panose="02040502050405020303" pitchFamily="18" charset="0"/>
            </a:endParaRPr>
          </a:p>
          <a:p>
            <a:r>
              <a:rPr lang="ru-RU" sz="36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Коридори</a:t>
            </a:r>
            <a:r>
              <a:rPr lang="ru-RU" sz="36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, </a:t>
            </a:r>
            <a:r>
              <a:rPr lang="ru-RU" sz="36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групи</a:t>
            </a:r>
            <a:r>
              <a:rPr lang="ru-RU" sz="36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, </a:t>
            </a:r>
            <a:r>
              <a:rPr lang="ru-RU" sz="36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вулиця</a:t>
            </a:r>
            <a:r>
              <a:rPr lang="ru-RU" sz="36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 </a:t>
            </a:r>
            <a:r>
              <a:rPr lang="ru-RU" sz="3600" dirty="0">
                <a:effectLst/>
                <a:latin typeface="Times New Roman" panose="02020603050405020304" pitchFamily="18" charset="0"/>
                <a:ea typeface="Georgia" panose="02040502050405020303" pitchFamily="18" charset="0"/>
              </a:rPr>
              <a:t>- </a:t>
            </a:r>
            <a:endParaRPr lang="uk-UA" sz="4000" dirty="0"/>
          </a:p>
        </p:txBody>
      </p:sp>
      <p:pic>
        <p:nvPicPr>
          <p:cNvPr id="4" name="Picture 3" descr="C:\Users\metis\Downloads\Ekr_ZPRPP_kursy (1).png">
            <a:extLst>
              <a:ext uri="{FF2B5EF4-FFF2-40B4-BE49-F238E27FC236}">
                <a16:creationId xmlns:a16="http://schemas.microsoft.com/office/drawing/2014/main" xmlns="" id="{4E76F2D3-0ABB-1B5E-C832-B9A0AC373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741" y="289150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B4BD20E-ACB3-674E-5954-97B4DC2329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120" y="1415380"/>
            <a:ext cx="1339919" cy="13653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4497C6-7B67-3ABD-3F50-E4A7A4085A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457" y="2598010"/>
            <a:ext cx="1466925" cy="15494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26E737F-C5D4-5562-04EA-C4578FE35336}"/>
              </a:ext>
            </a:extLst>
          </p:cNvPr>
          <p:cNvSpPr txBox="1"/>
          <p:nvPr/>
        </p:nvSpPr>
        <p:spPr>
          <a:xfrm>
            <a:off x="2163483" y="5247794"/>
            <a:ext cx="86288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 err="1">
                <a:solidFill>
                  <a:srgbClr val="0000CC"/>
                </a:solidFill>
                <a:effectLst/>
                <a:latin typeface="Times New Roman" pitchFamily="18" charset="0"/>
                <a:ea typeface="Georgia" panose="02040502050405020303" pitchFamily="18" charset="0"/>
                <a:cs typeface="Times New Roman" pitchFamily="18" charset="0"/>
              </a:rPr>
              <a:t>Користь</a:t>
            </a:r>
            <a:r>
              <a:rPr lang="ru-RU" sz="4800" b="1" dirty="0">
                <a:solidFill>
                  <a:srgbClr val="0000CC"/>
                </a:solidFill>
                <a:effectLst/>
                <a:latin typeface="Times New Roman" pitchFamily="18" charset="0"/>
                <a:ea typeface="Georgia" panose="02040502050405020303" pitchFamily="18" charset="0"/>
                <a:cs typeface="Times New Roman" pitchFamily="18" charset="0"/>
              </a:rPr>
              <a:t> і </a:t>
            </a:r>
            <a:r>
              <a:rPr lang="ru-RU" sz="4800" b="1" dirty="0" err="1">
                <a:solidFill>
                  <a:srgbClr val="0000CC"/>
                </a:solidFill>
                <a:effectLst/>
                <a:latin typeface="Times New Roman" pitchFamily="18" charset="0"/>
                <a:ea typeface="Georgia" panose="02040502050405020303" pitchFamily="18" charset="0"/>
                <a:cs typeface="Times New Roman" pitchFamily="18" charset="0"/>
              </a:rPr>
              <a:t>радість</a:t>
            </a:r>
            <a:r>
              <a:rPr lang="ru-RU" sz="4800" b="1" dirty="0">
                <a:solidFill>
                  <a:srgbClr val="0000CC"/>
                </a:solidFill>
                <a:effectLst/>
                <a:latin typeface="Times New Roman" pitchFamily="18" charset="0"/>
                <a:ea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00CC"/>
                </a:solidFill>
                <a:effectLst/>
                <a:latin typeface="Times New Roman" pitchFamily="18" charset="0"/>
                <a:ea typeface="Georgia" panose="02040502050405020303" pitchFamily="18" charset="0"/>
                <a:cs typeface="Times New Roman" pitchFamily="18" charset="0"/>
              </a:rPr>
              <a:t>- </a:t>
            </a:r>
            <a:r>
              <a:rPr lang="ru-RU" sz="4800" b="1" dirty="0" err="1" smtClean="0">
                <a:solidFill>
                  <a:srgbClr val="0000CC"/>
                </a:solidFill>
                <a:effectLst/>
                <a:latin typeface="Times New Roman" pitchFamily="18" charset="0"/>
                <a:ea typeface="Georgia" panose="02040502050405020303" pitchFamily="18" charset="0"/>
                <a:cs typeface="Times New Roman" pitchFamily="18" charset="0"/>
              </a:rPr>
              <a:t>подвійна</a:t>
            </a:r>
            <a:r>
              <a:rPr lang="ru-RU" sz="4800" b="1" dirty="0">
                <a:solidFill>
                  <a:srgbClr val="0000CC"/>
                </a:solidFill>
                <a:effectLst/>
                <a:latin typeface="Times New Roman" pitchFamily="18" charset="0"/>
                <a:ea typeface="Georgia" panose="02040502050405020303" pitchFamily="18" charset="0"/>
                <a:cs typeface="Times New Roman" pitchFamily="18" charset="0"/>
              </a:rPr>
              <a:t>! </a:t>
            </a:r>
            <a:endParaRPr lang="uk-UA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569" y="2989384"/>
            <a:ext cx="4220307" cy="338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1661" y="704782"/>
            <a:ext cx="62249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цілющі</a:t>
            </a:r>
            <a:r>
              <a:rPr lang="ru-RU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музики</a:t>
            </a:r>
            <a:r>
              <a:rPr lang="ru-RU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відомо</a:t>
            </a:r>
            <a:r>
              <a:rPr lang="ru-RU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античних</a:t>
            </a:r>
            <a:r>
              <a:rPr lang="ru-RU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часів</a:t>
            </a:r>
            <a:endParaRPr lang="ru-RU" sz="36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80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071A7B47-6B8D-28A7-8960-C4F13D3F1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54" y="1567375"/>
            <a:ext cx="7326923" cy="50520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200" b="1" dirty="0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 необхідність формування у дошкільників старшого віку основ особистісної позиції </a:t>
            </a:r>
          </a:p>
          <a:p>
            <a:pPr marL="45720" indent="0" algn="ctr">
              <a:buNone/>
            </a:pPr>
            <a:r>
              <a:rPr lang="uk-UA" sz="3200" b="1" dirty="0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– </a:t>
            </a:r>
          </a:p>
          <a:p>
            <a:pPr marL="45720" indent="0" algn="ctr">
              <a:buNone/>
            </a:pPr>
            <a:r>
              <a:rPr lang="uk-UA" sz="3200" b="1" dirty="0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позиції людини, яка обстоює і свої національні інтереси,  і виявляє повагу до представників інших національностей</a:t>
            </a:r>
            <a:endParaRPr lang="uk-UA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metis\Downloads\Ekr_ZPRPP_kursy (1).png">
            <a:extLst>
              <a:ext uri="{FF2B5EF4-FFF2-40B4-BE49-F238E27FC236}">
                <a16:creationId xmlns:a16="http://schemas.microsoft.com/office/drawing/2014/main" xmlns="" id="{1ED9A4AA-DEAA-B3A9-DDC4-8E720B2AA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579120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46E4AD2-DCEE-E733-2E02-8EB49BEFD1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579" y="1805940"/>
            <a:ext cx="4856265" cy="394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61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6154" y="445477"/>
            <a:ext cx="85578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Антоніна Шевчук радить педагогам дитячих садочків проводити танцювальні бали та дні </a:t>
            </a:r>
            <a:r>
              <a:rPr lang="uk-UA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мистецтв:  </a:t>
            </a:r>
          </a:p>
          <a:p>
            <a:r>
              <a:rPr lang="uk-UA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Започатковуйте традиції святкування Днів мистецтва, зміст яких, </a:t>
            </a:r>
            <a:r>
              <a:rPr lang="uk-UA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стане </a:t>
            </a:r>
            <a:r>
              <a:rPr lang="uk-UA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пізнавальним для розвитку дітей, корисним для виховання духовно-творчих засад особистості</a:t>
            </a:r>
            <a:endParaRPr lang="ru-RU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000" y="638908"/>
            <a:ext cx="2201008" cy="365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90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xmlns="" id="{A2BE5A7B-531E-38BF-4AFC-296B514B5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821" y="285750"/>
            <a:ext cx="11634357" cy="62865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96EB8D-8B75-1B46-1135-D0267C8CB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2554690"/>
            <a:ext cx="10761785" cy="1356360"/>
          </a:xfrm>
        </p:spPr>
        <p:txBody>
          <a:bodyPr>
            <a:normAutofit fontScale="90000"/>
          </a:bodyPr>
          <a:lstStyle/>
          <a:p>
            <a:r>
              <a:rPr lang="uk-UA" sz="6000" b="1" dirty="0">
                <a:solidFill>
                  <a:schemeClr val="bg1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День музики</a:t>
            </a:r>
            <a:r>
              <a:rPr lang="uk-UA" sz="36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uk-UA" sz="3600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uk-UA" sz="36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Міжнародний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день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музики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відзначається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жовтня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із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1975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року за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рішенням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ЮНЕСКО</a:t>
            </a:r>
            <a:endParaRPr lang="uk-UA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metis\Downloads\Ekr_ZPRPP_kursy (1).png">
            <a:extLst>
              <a:ext uri="{FF2B5EF4-FFF2-40B4-BE49-F238E27FC236}">
                <a16:creationId xmlns:a16="http://schemas.microsoft.com/office/drawing/2014/main" xmlns="" id="{75940EC5-592A-5623-1ECB-431F698EC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822" y="285750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998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E08F128-F20C-0415-64A8-F43956303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22" y="356500"/>
            <a:ext cx="11634356" cy="62202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96EB8D-8B75-1B46-1135-D0267C8CB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822" y="2321268"/>
            <a:ext cx="8275385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</a:t>
            </a:r>
            <a:br>
              <a:rPr lang="uk-UA" sz="6000" b="1" dirty="0"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sz="6000" b="1" dirty="0"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образотворчості</a:t>
            </a:r>
            <a:r>
              <a:rPr lang="uk-UA" sz="3600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/>
            </a:r>
            <a:br>
              <a:rPr lang="uk-UA" sz="3600" dirty="0">
                <a:solidFill>
                  <a:srgbClr val="0066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3600" b="1" i="1" dirty="0" err="1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Згідно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з Указом Президента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(</a:t>
            </a:r>
            <a:r>
              <a:rPr lang="ru-RU" sz="3600" b="1" i="1" dirty="0" err="1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від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09.10.98 р.)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 </a:t>
            </a:r>
            <a:r>
              <a:rPr lang="ru-RU" sz="3600" b="1" i="1" dirty="0" err="1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Україні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щороку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у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другу </a:t>
            </a:r>
            <a:r>
              <a:rPr lang="ru-RU" sz="3600" b="1" i="1" dirty="0" err="1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неділю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жовтня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відзначається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3600" b="1" i="1" dirty="0" err="1" smtClean="0">
                <a:solidFill>
                  <a:srgbClr val="00B0F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Всеукраїнський</a:t>
            </a:r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00B0F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день </a:t>
            </a:r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художника </a:t>
            </a:r>
            <a:endParaRPr lang="uk-UA" sz="60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metis\Downloads\Ekr_ZPRPP_kursy (1).png">
            <a:extLst>
              <a:ext uri="{FF2B5EF4-FFF2-40B4-BE49-F238E27FC236}">
                <a16:creationId xmlns:a16="http://schemas.microsoft.com/office/drawing/2014/main" xmlns="" id="{75940EC5-592A-5623-1ECB-431F698EC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822" y="285750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080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0AE96E1-8C63-3F30-57D6-13D5506E2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22" y="285750"/>
            <a:ext cx="11634356" cy="62313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96EB8D-8B75-1B46-1135-D0267C8CB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69" y="3166939"/>
            <a:ext cx="9371989" cy="1356360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поезії</a:t>
            </a:r>
            <a:r>
              <a:rPr lang="uk-UA" sz="60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uk-UA" sz="60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Згідно з рішенням 30-ї сесії ЮНЕСКО (1999 р.) Усесвітній день поезії відзначається 21 </a:t>
            </a:r>
            <a:r>
              <a:rPr lang="uk-UA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</a:t>
            </a:r>
            <a:r>
              <a:rPr lang="uk-UA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езня </a:t>
            </a:r>
            <a:endParaRPr lang="uk-UA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metis\Downloads\Ekr_ZPRPP_kursy (1).png">
            <a:extLst>
              <a:ext uri="{FF2B5EF4-FFF2-40B4-BE49-F238E27FC236}">
                <a16:creationId xmlns:a16="http://schemas.microsoft.com/office/drawing/2014/main" xmlns="" id="{75940EC5-592A-5623-1ECB-431F698EC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822" y="285750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30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A6CA3D3-F7E3-648D-012C-C15DF22E7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3" y="571500"/>
            <a:ext cx="11634356" cy="6286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96EB8D-8B75-1B46-1135-D0267C8CB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513" y="984981"/>
            <a:ext cx="7492096" cy="168788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6000" b="1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театру</a:t>
            </a:r>
            <a:r>
              <a:rPr lang="uk-UA" sz="36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/>
            </a:r>
            <a:br>
              <a:rPr lang="uk-UA" sz="36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uk-UA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березня - Міжнародний день </a:t>
            </a:r>
            <a:r>
              <a:rPr lang="uk-UA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лялькового </a:t>
            </a: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театру</a:t>
            </a:r>
            <a:endParaRPr lang="uk-UA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metis\Downloads\Ekr_ZPRPP_kursy (1).png">
            <a:extLst>
              <a:ext uri="{FF2B5EF4-FFF2-40B4-BE49-F238E27FC236}">
                <a16:creationId xmlns:a16="http://schemas.microsoft.com/office/drawing/2014/main" xmlns="" id="{75940EC5-592A-5623-1ECB-431F698EC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822" y="285750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29609" y="3714750"/>
            <a:ext cx="6096000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uk-UA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Міжнародний день </a:t>
            </a:r>
            <a:r>
              <a:rPr lang="uk-UA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театру,</a:t>
            </a:r>
            <a:r>
              <a:rPr lang="uk-UA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започаткований у 1948 році за рішен­ням </a:t>
            </a:r>
            <a:r>
              <a:rPr lang="uk-UA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ЮНЕСКО, відзначають  </a:t>
            </a:r>
            <a:r>
              <a:rPr lang="uk-UA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uk-UA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endParaRPr lang="ru-RU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653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96EB8D-8B75-1B46-1135-D0267C8CB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7251" y="560070"/>
            <a:ext cx="7577959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танцю</a:t>
            </a:r>
            <a:r>
              <a:rPr lang="uk-UA" sz="36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/>
            </a:r>
            <a:br>
              <a:rPr lang="uk-UA" sz="3600" dirty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endParaRPr lang="uk-UA" sz="6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C:\Users\metis\Downloads\Ekr_ZPRPP_kursy (1).png">
            <a:extLst>
              <a:ext uri="{FF2B5EF4-FFF2-40B4-BE49-F238E27FC236}">
                <a16:creationId xmlns:a16="http://schemas.microsoft.com/office/drawing/2014/main" xmlns="" id="{75940EC5-592A-5623-1ECB-431F698EC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822" y="285750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09691" y="1844098"/>
            <a:ext cx="44430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рішенням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ЮНЕСКО (1982 р.) </a:t>
            </a:r>
            <a:r>
              <a:rPr lang="ru-RU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Усесвітній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танцю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відзначається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— у день </a:t>
            </a:r>
            <a:r>
              <a:rPr lang="ru-RU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французького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балетмейстера- реформатора Жана Жоржа </a:t>
            </a:r>
            <a:r>
              <a:rPr lang="ru-RU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Новера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5491" y="3212124"/>
            <a:ext cx="2579077" cy="324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957" y="1403107"/>
            <a:ext cx="2989751" cy="2535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907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Танцювальний бал</a:t>
            </a:r>
            <a:endParaRPr lang="ru-RU" sz="6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3672" y="410308"/>
            <a:ext cx="3091129" cy="397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441" y="3130062"/>
            <a:ext cx="3703636" cy="341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42196" y="5197825"/>
            <a:ext cx="5071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БАЛЬНИЙ ЕТИКЕТ</a:t>
            </a:r>
            <a:endParaRPr lang="ru-RU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8781" y="1680011"/>
            <a:ext cx="3252941" cy="290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066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110DECAF-9371-16EB-942D-AB0D48FB5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80" y="1488440"/>
            <a:ext cx="11343640" cy="4038600"/>
          </a:xfrm>
        </p:spPr>
        <p:txBody>
          <a:bodyPr>
            <a:normAutofit lnSpcReduction="10000"/>
          </a:bodyPr>
          <a:lstStyle/>
          <a:p>
            <a:pPr marL="27432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Використані</a:t>
            </a:r>
            <a:r>
              <a:rPr lang="ru-RU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джерела</a:t>
            </a:r>
            <a:r>
              <a:rPr lang="ru-RU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3200" b="1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r>
              <a:rPr lang="uk-UA" sz="24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itchFamily="18" charset="0"/>
              </a:rPr>
              <a:t>1</a:t>
            </a:r>
            <a:r>
              <a:rPr lang="uk-UA" sz="24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onstantia" panose="02030602050306030303" pitchFamily="18" charset="0"/>
                <a:cs typeface="Times New Roman" pitchFamily="18" charset="0"/>
              </a:rPr>
              <a:t>. </a:t>
            </a:r>
            <a:r>
              <a:rPr lang="uk-UA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Базовий компонент дошкільної освіти / наук. </a:t>
            </a:r>
            <a:r>
              <a:rPr lang="uk-UA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uk-UA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.: Т.О. </a:t>
            </a:r>
            <a:r>
              <a:rPr lang="uk-UA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Піроженко</a:t>
            </a:r>
            <a:r>
              <a:rPr lang="uk-UA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член кореспондент НАПН України, проф., д-р псих. наук, 2021р..  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None/>
            </a:pPr>
            <a:r>
              <a:rPr lang="uk-UA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Лист </a:t>
            </a:r>
            <a:r>
              <a:rPr lang="uk-UA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МОН від 21.08.2023 № 1/12490-23 «Про окремі питання діяльності закладів дошкільної освіти у 2023/2024 навчальному році».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uk-UA" sz="24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uk-UA" sz="24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uk-UA" sz="24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Методичні </a:t>
            </a:r>
            <a:r>
              <a:rPr lang="uk-UA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 до Освітньої програми для дітей від 2 до 7 років «Дитина</a:t>
            </a:r>
            <a:r>
              <a:rPr lang="uk-UA" sz="24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/ наук. Ред. Г.В.</a:t>
            </a:r>
            <a:r>
              <a:rPr lang="uk-UA" sz="24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Бєлєнька</a:t>
            </a:r>
            <a:r>
              <a:rPr lang="uk-UA" sz="24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О.А.</a:t>
            </a:r>
            <a:r>
              <a:rPr lang="uk-UA" sz="24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Половіна</a:t>
            </a:r>
            <a:r>
              <a:rPr lang="uk-UA" sz="24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,І.В.</a:t>
            </a:r>
            <a:r>
              <a:rPr lang="uk-UA" sz="2400" dirty="0" err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Кондратець</a:t>
            </a:r>
            <a:r>
              <a:rPr lang="uk-UA" sz="24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2021. – 568 с.</a:t>
            </a:r>
            <a:endParaRPr lang="uk-UA" sz="24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uk-UA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uk-UA" sz="2400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Дитяча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хореографія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.-метод.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посібник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/ А. С.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Шев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чук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— 3-тє вид.,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та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доповн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—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Тернопіль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Мандрівець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2016. — 288 с. </a:t>
            </a:r>
          </a:p>
          <a:p>
            <a:endParaRPr lang="uk-UA" sz="24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2800" dirty="0"/>
          </a:p>
        </p:txBody>
      </p:sp>
      <p:pic>
        <p:nvPicPr>
          <p:cNvPr id="4" name="Picture 3" descr="C:\Users\metis\Downloads\Ekr_ZPRPP_kursy (1).png">
            <a:extLst>
              <a:ext uri="{FF2B5EF4-FFF2-40B4-BE49-F238E27FC236}">
                <a16:creationId xmlns:a16="http://schemas.microsoft.com/office/drawing/2014/main" xmlns="" id="{55AE5E00-CE34-B584-1738-013168A7C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822" y="285750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381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96C406-D85E-3C70-E116-3CDDEFE8D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40E57FB0-BF8E-A924-709C-725E59167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CB7283A-10FB-0CE9-3BA6-F348FD09F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9623"/>
            <a:ext cx="12191999" cy="723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0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3588F5-7DE2-7B94-FACF-951318983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320" y="609600"/>
            <a:ext cx="5156200" cy="135636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uk-UA" sz="2400" b="1" dirty="0"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Методичні рекомендації щодо організації освітнього процесу у 2023/2024 </a:t>
            </a:r>
            <a:r>
              <a:rPr lang="uk-UA" sz="2400" b="1" dirty="0" err="1"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н.р</a:t>
            </a:r>
            <a:r>
              <a:rPr lang="uk-UA" sz="2400" b="1" dirty="0"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у закладах </a:t>
            </a:r>
            <a:r>
              <a:rPr lang="uk-UA" sz="2400" b="1" dirty="0"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дошкільної освіти»</a:t>
            </a:r>
            <a:endParaRPr lang="uk-UA" sz="4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metis\Downloads\Ekr_ZPRPP_kursy (1).png">
            <a:extLst>
              <a:ext uri="{FF2B5EF4-FFF2-40B4-BE49-F238E27FC236}">
                <a16:creationId xmlns:a16="http://schemas.microsoft.com/office/drawing/2014/main" xmlns="" id="{7F0BAD9A-3FD0-349D-1950-F569F77D8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582930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6B73BCA-4416-7B76-A3F6-DB8E83E185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279" y="1535431"/>
            <a:ext cx="3701367" cy="228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87226" y="1975282"/>
            <a:ext cx="7589322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Національно-патріотичне  виховання – </a:t>
            </a:r>
          </a:p>
          <a:p>
            <a:r>
              <a:rPr lang="uk-UA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важливий</a:t>
            </a:r>
          </a:p>
          <a:p>
            <a:r>
              <a:rPr lang="uk-UA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аспект у здійсненні освітнього пр</a:t>
            </a:r>
            <a:r>
              <a:rPr lang="uk-UA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оцесу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5352" y="4721276"/>
            <a:ext cx="9506577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Дієвий та ефективний засіб   формування громадянської </a:t>
            </a:r>
          </a:p>
          <a:p>
            <a:r>
              <a:rPr lang="uk-UA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свідомості є музичне виховання</a:t>
            </a:r>
            <a:endParaRPr lang="ru-RU" sz="2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47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CCD9AC3-DF4A-09CB-FA95-2124094B1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" y="213361"/>
            <a:ext cx="11724640" cy="64008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F612ED-0E09-A39D-E0DA-16E3845B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980" y="914400"/>
            <a:ext cx="862076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7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/>
            </a:r>
            <a:br>
              <a:rPr lang="uk-UA" sz="7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uk-UA" sz="7200" dirty="0"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музичне виховання</a:t>
            </a:r>
            <a:endParaRPr lang="uk-UA" sz="199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9754" y="2920278"/>
            <a:ext cx="72214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Сучасну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традиційну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музику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широко </a:t>
            </a:r>
            <a:r>
              <a:rPr lang="ru-RU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народознавчої</a:t>
            </a:r>
            <a:r>
              <a:rPr lang="ru-RU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тематики, </a:t>
            </a:r>
            <a:r>
              <a:rPr lang="ru-RU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час </a:t>
            </a:r>
            <a:r>
              <a:rPr lang="ru-RU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новорічних</a:t>
            </a:r>
            <a:r>
              <a:rPr lang="ru-RU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свят, </a:t>
            </a:r>
            <a:r>
              <a:rPr lang="ru-RU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випускних</a:t>
            </a:r>
            <a:r>
              <a:rPr lang="ru-RU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ранків</a:t>
            </a:r>
            <a:r>
              <a:rPr lang="ru-RU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дня</a:t>
            </a:r>
          </a:p>
        </p:txBody>
      </p:sp>
    </p:spTree>
    <p:extLst>
      <p:ext uri="{BB962C8B-B14F-4D97-AF65-F5344CB8AC3E}">
        <p14:creationId xmlns:p14="http://schemas.microsoft.com/office/powerpoint/2010/main" val="203878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5122F45-9421-CE4C-7AC4-55B591B42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652" y="731174"/>
            <a:ext cx="7444296" cy="5618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911847-8B3F-A30C-F184-66A1445F72FB}"/>
              </a:ext>
            </a:extLst>
          </p:cNvPr>
          <p:cNvSpPr txBox="1"/>
          <p:nvPr/>
        </p:nvSpPr>
        <p:spPr>
          <a:xfrm>
            <a:off x="3048000" y="3244334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використовувати контент </a:t>
            </a:r>
            <a:r>
              <a:rPr lang="ru-RU" sz="5400" dirty="0" err="1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російського</a:t>
            </a:r>
            <a:r>
              <a:rPr lang="ru-RU" sz="5400" dirty="0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5400" dirty="0" err="1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походження</a:t>
            </a:r>
            <a:endParaRPr lang="uk-UA" sz="5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metis\Downloads\Ekr_ZPRPP_kursy (1).png">
            <a:extLst>
              <a:ext uri="{FF2B5EF4-FFF2-40B4-BE49-F238E27FC236}">
                <a16:creationId xmlns:a16="http://schemas.microsoft.com/office/drawing/2014/main" xmlns="" id="{A356AB87-7CCF-FBE1-2189-37CAC8651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60" y="267970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632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C7373F8-3BA1-80E3-EACD-F1EE8A99D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5" y="2594333"/>
            <a:ext cx="2505135" cy="3572725"/>
          </a:xfrm>
          <a:prstGeom prst="rect">
            <a:avLst/>
          </a:prstGeom>
        </p:spPr>
      </p:pic>
      <p:pic>
        <p:nvPicPr>
          <p:cNvPr id="6" name="Picture 3" descr="C:\Users\metis\Downloads\Ekr_ZPRPP_kursy (1).png">
            <a:extLst>
              <a:ext uri="{FF2B5EF4-FFF2-40B4-BE49-F238E27FC236}">
                <a16:creationId xmlns:a16="http://schemas.microsoft.com/office/drawing/2014/main" xmlns="" id="{ADF4AECE-391A-C061-CEA9-7C9A85316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64" y="289150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656418F-77CA-8573-4C0B-02DB1E0F35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7856" y="140520"/>
            <a:ext cx="2584432" cy="22022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601EA6E-7231-BC65-2D26-07D4DADEAE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83368">
            <a:off x="4971043" y="2540184"/>
            <a:ext cx="2551452" cy="31517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A67F3BB-F3AD-77BF-6557-B9A39CD83C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1198" y="2594331"/>
            <a:ext cx="2529362" cy="35727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93547" y="764596"/>
            <a:ext cx="58581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музичні</a:t>
            </a:r>
            <a:r>
              <a:rPr lang="ru-RU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твори</a:t>
            </a:r>
            <a:r>
              <a:rPr lang="ru-RU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добираються</a:t>
            </a:r>
            <a:r>
              <a:rPr lang="ru-RU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фахових</a:t>
            </a:r>
            <a:r>
              <a:rPr lang="ru-RU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528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045164F-1D52-8816-0D9F-1C6F0D5C0B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23"/>
          <a:stretch/>
        </p:blipFill>
        <p:spPr>
          <a:xfrm>
            <a:off x="270064" y="283637"/>
            <a:ext cx="11651872" cy="6305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4502E2-134C-E35D-989A-0C009D109982}"/>
              </a:ext>
            </a:extLst>
          </p:cNvPr>
          <p:cNvSpPr txBox="1"/>
          <p:nvPr/>
        </p:nvSpPr>
        <p:spPr>
          <a:xfrm>
            <a:off x="8564880" y="283637"/>
            <a:ext cx="32816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Організація</a:t>
            </a:r>
            <a:r>
              <a:rPr lang="ru-RU" sz="3600" b="1" dirty="0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ru-RU" sz="3600" b="1" dirty="0" err="1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проведення</a:t>
            </a:r>
            <a:r>
              <a:rPr lang="ru-RU" sz="3600" b="1" dirty="0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в ЗДО свят і </a:t>
            </a:r>
            <a:r>
              <a:rPr lang="ru-RU" sz="3600" b="1" dirty="0" err="1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масових</a:t>
            </a:r>
            <a:r>
              <a:rPr lang="ru-RU" sz="3600" b="1" dirty="0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заходів</a:t>
            </a:r>
            <a:endParaRPr lang="uk-UA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metis\Downloads\Ekr_ZPRPP_kursy (1).png">
            <a:extLst>
              <a:ext uri="{FF2B5EF4-FFF2-40B4-BE49-F238E27FC236}">
                <a16:creationId xmlns:a16="http://schemas.microsoft.com/office/drawing/2014/main" xmlns="" id="{F1902DE6-863E-20AA-BC5E-1682DF396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64" y="289150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133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53901ED-089B-2511-B168-BB6CC689EF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984" y="2266745"/>
            <a:ext cx="6699594" cy="39816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F11945-C1FB-E874-6AC0-88399097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498" y="1713132"/>
            <a:ext cx="6355080" cy="13563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Організація</a:t>
            </a:r>
            <a:r>
              <a:rPr lang="ru-RU" sz="3200" b="1" dirty="0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освітнього</a:t>
            </a:r>
            <a:r>
              <a:rPr lang="ru-RU" sz="3200" b="1" dirty="0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процесу</a:t>
            </a:r>
            <a:r>
              <a:rPr lang="ru-RU" sz="3200" b="1" dirty="0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з </a:t>
            </a:r>
            <a:r>
              <a:rPr lang="ru-RU" sz="3200" b="1" dirty="0" err="1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дітьми</a:t>
            </a:r>
            <a:r>
              <a:rPr lang="ru-RU" sz="3200" b="1" dirty="0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родини</a:t>
            </a:r>
            <a:r>
              <a:rPr lang="ru-RU" sz="3200" b="1" dirty="0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яких</a:t>
            </a:r>
            <a:r>
              <a:rPr lang="ru-RU" sz="3200" b="1" dirty="0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через </a:t>
            </a:r>
            <a:r>
              <a:rPr lang="ru-RU" sz="3200" b="1" dirty="0" err="1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небезпеку</a:t>
            </a:r>
            <a:r>
              <a:rPr lang="ru-RU" sz="3200" b="1" dirty="0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змінили</a:t>
            </a:r>
            <a:r>
              <a:rPr lang="ru-RU" sz="3200" b="1" dirty="0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місце</a:t>
            </a:r>
            <a:r>
              <a:rPr lang="ru-RU" sz="3200" b="1" dirty="0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проживання й </a:t>
            </a:r>
            <a:r>
              <a:rPr lang="ru-RU" sz="3200" b="1" dirty="0" err="1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перебувають</a:t>
            </a:r>
            <a:r>
              <a:rPr lang="ru-RU" sz="3200" b="1" dirty="0">
                <a:solidFill>
                  <a:srgbClr val="0000CC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за кордоном</a:t>
            </a:r>
            <a:endParaRPr lang="uk-UA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573F86D6-B383-9B0B-9C19-0D1F58CED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96481" y="1361440"/>
            <a:ext cx="4287520" cy="4366191"/>
          </a:xfrm>
        </p:spPr>
      </p:pic>
      <p:pic>
        <p:nvPicPr>
          <p:cNvPr id="8" name="Picture 3" descr="C:\Users\metis\Downloads\Ekr_ZPRPP_kursy (1).png">
            <a:extLst>
              <a:ext uri="{FF2B5EF4-FFF2-40B4-BE49-F238E27FC236}">
                <a16:creationId xmlns:a16="http://schemas.microsoft.com/office/drawing/2014/main" xmlns="" id="{868B8A9D-0E08-5D01-6DB3-55A332496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64" y="289150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16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4D25B6D-7530-F6B4-A67D-27701435CF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0923" y="289150"/>
            <a:ext cx="3016176" cy="10800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FE0469-5F08-1143-78A4-A0980B41C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920" y="1344825"/>
            <a:ext cx="7188200" cy="56896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0000CC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розділ «Дитина у світі мистецтва». Мета</a:t>
            </a:r>
            <a:r>
              <a:rPr lang="uk-UA" sz="3200" b="1" dirty="0">
                <a:solidFill>
                  <a:srgbClr val="0000CC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:</a:t>
            </a:r>
            <a:endParaRPr lang="uk-UA" sz="32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5CD4FC33-ADB4-362E-3765-3EE9FC2B2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64" y="2263153"/>
            <a:ext cx="10490200" cy="1981200"/>
          </a:xfrm>
        </p:spPr>
        <p:txBody>
          <a:bodyPr>
            <a:noAutofit/>
          </a:bodyPr>
          <a:lstStyle/>
          <a:p>
            <a:pPr algn="just"/>
            <a:r>
              <a:rPr lang="uk-UA" sz="24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здобуття дитиною </a:t>
            </a:r>
            <a:r>
              <a:rPr lang="uk-UA" sz="2400" b="1" i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артосвіти</a:t>
            </a:r>
            <a:r>
              <a:rPr lang="uk-UA" sz="24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шляхом залучення її  до мистецької діяльності (художньо-продуктивне образотворення: малювання – «</a:t>
            </a:r>
            <a:r>
              <a:rPr lang="en-US" sz="24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free painting</a:t>
            </a:r>
            <a:r>
              <a:rPr lang="uk-UA" sz="24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ліплення – пластичне образотворення; музична: співи, слухання музики, музично-ритмічна діяльність, гра на дитячих </a:t>
            </a:r>
            <a:r>
              <a:rPr lang="uk-UA" sz="2400" b="1" i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інструментах; </a:t>
            </a:r>
            <a:r>
              <a:rPr lang="uk-UA" sz="24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театралізована; літературна) за спеціально створених умов для розвитку здібностей,</a:t>
            </a:r>
          </a:p>
          <a:p>
            <a:pPr algn="just"/>
            <a:r>
              <a:rPr lang="uk-UA" sz="24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формування здатності до  самовираження в мистецькій діяльності з пріоритетом розвитку почуттєвої сфери особистості та спрямованістю на формування життєвої компетентності під час освітньої та самостійної художньої діяльності.</a:t>
            </a:r>
            <a:endParaRPr lang="uk-UA" sz="2400" b="1" i="1" dirty="0">
              <a:solidFill>
                <a:srgbClr val="0000CC"/>
              </a:solidFill>
            </a:endParaRPr>
          </a:p>
        </p:txBody>
      </p:sp>
      <p:pic>
        <p:nvPicPr>
          <p:cNvPr id="13" name="Picture 3" descr="C:\Users\metis\Downloads\Ekr_ZPRPP_kursy (1).png">
            <a:extLst>
              <a:ext uri="{FF2B5EF4-FFF2-40B4-BE49-F238E27FC236}">
                <a16:creationId xmlns:a16="http://schemas.microsoft.com/office/drawing/2014/main" xmlns="" id="{CFA92BB4-ABE2-4F3D-0299-C3A79349D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64" y="289150"/>
            <a:ext cx="4648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68119"/>
      </p:ext>
    </p:extLst>
  </p:cSld>
  <p:clrMapOvr>
    <a:masterClrMapping/>
  </p:clrMapOvr>
</p:sld>
</file>

<file path=ppt/theme/theme1.xml><?xml version="1.0" encoding="utf-8"?>
<a:theme xmlns:a="http://schemas.openxmlformats.org/drawingml/2006/main" name="Основа">
  <a:themeElements>
    <a:clrScheme name="Основа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Основа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нова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542</TotalTime>
  <Words>709</Words>
  <Application>Microsoft Office PowerPoint</Application>
  <PresentationFormat>Произвольный</PresentationFormat>
  <Paragraphs>77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Основа</vt:lpstr>
      <vt:lpstr>Презентация PowerPoint</vt:lpstr>
      <vt:lpstr>Презентация PowerPoint</vt:lpstr>
      <vt:lpstr>«Методичні рекомендації щодо організації освітнього процесу у 2023/2024 н.р.  у закладах дошкільної освіти»</vt:lpstr>
      <vt:lpstr> музичне виховання</vt:lpstr>
      <vt:lpstr>Презентация PowerPoint</vt:lpstr>
      <vt:lpstr>Презентация PowerPoint</vt:lpstr>
      <vt:lpstr>Презентация PowerPoint</vt:lpstr>
      <vt:lpstr>Організація освітнього процесу з дітьми, родини яких через небезпеку змінили місце проживання й перебувають за кордоном</vt:lpstr>
      <vt:lpstr>розділ «Дитина у світі мистецтва». Мета:</vt:lpstr>
      <vt:lpstr>Види мистецької діяльності: </vt:lpstr>
      <vt:lpstr>МЕТОДИ ТА ПРИЙОМИ</vt:lpstr>
      <vt:lpstr>Презентация PowerPoint</vt:lpstr>
      <vt:lpstr>Алгоритм мистецьких занять:</vt:lpstr>
      <vt:lpstr>    Музично - театральна  та літературна вітальня  </vt:lpstr>
      <vt:lpstr>Врахування психологічних особливостей дошкільників</vt:lpstr>
      <vt:lpstr>«Гра на дитячих музичних інструментах»</vt:lpstr>
      <vt:lpstr>Презентация PowerPoint</vt:lpstr>
      <vt:lpstr>Планування музики</vt:lpstr>
      <vt:lpstr>Презентация PowerPoint</vt:lpstr>
      <vt:lpstr>Презентация PowerPoint</vt:lpstr>
      <vt:lpstr>День музики  Міжнародний день музики відзначається 1 жовтня, із 1975 року за рішенням ЮНЕСКО</vt:lpstr>
      <vt:lpstr>День  образотворчості Згідно з Указом Президента  (від 09.10.98 р.)  в Україні щороку у  другу неділю жовтня  відзначається  Всеукраїнський день художника </vt:lpstr>
      <vt:lpstr>День поезії Згідно з рішенням 30-ї сесії ЮНЕСКО (1999 р.) Усесвітній день поезії відзначається 21 березня </vt:lpstr>
      <vt:lpstr>День театру 21 березня - Міжнародний день лялькового театру</vt:lpstr>
      <vt:lpstr>День танцю </vt:lpstr>
      <vt:lpstr>Танцювальний бал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Lego Fond</dc:creator>
  <cp:lastModifiedBy>Пользователь</cp:lastModifiedBy>
  <cp:revision>72</cp:revision>
  <dcterms:created xsi:type="dcterms:W3CDTF">2023-09-06T05:42:08Z</dcterms:created>
  <dcterms:modified xsi:type="dcterms:W3CDTF">2023-10-21T13:45:10Z</dcterms:modified>
</cp:coreProperties>
</file>